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6858000" cy="9906000" type="A4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642D"/>
    <a:srgbClr val="0000FF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6" d="100"/>
          <a:sy n="86" d="100"/>
        </p:scale>
        <p:origin x="-3186" y="22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5620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4489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9864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606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039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5654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025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646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5842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7895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6199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FDB2D-BEBC-45A2-9AAB-34231940832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184F9-850D-4B8D-AAB4-2F9DCC4C53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2279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neftis2o.blogspot.com/2012/01/la-tumba-de-tutankhamon.html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jpeg"/><Relationship Id="rId10" Type="http://schemas.openxmlformats.org/officeDocument/2006/relationships/hyperlink" Target="https://it.vecteezy.com/vector-art/207558-disegno-di-vettore-di-piramidi-di-egitto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magine 21" descr="20-09-~1">
            <a:extLst>
              <a:ext uri="{FF2B5EF4-FFF2-40B4-BE49-F238E27FC236}">
                <a16:creationId xmlns:a16="http://schemas.microsoft.com/office/drawing/2014/main" xmlns="" id="{360B95EB-69F9-B742-6C6E-03C33E11B9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78" y="127094"/>
            <a:ext cx="1009799" cy="654685"/>
          </a:xfrm>
          <a:prstGeom prst="rect">
            <a:avLst/>
          </a:prstGeom>
          <a:noFill/>
          <a:ln w="28575" cmpd="sng">
            <a:solidFill>
              <a:srgbClr val="0000FF"/>
            </a:solidFill>
            <a:miter lim="800000"/>
            <a:headEnd/>
            <a:tailEnd/>
          </a:ln>
          <a:effectLst/>
        </p:spPr>
      </p:pic>
      <p:sp>
        <p:nvSpPr>
          <p:cNvPr id="23" name="Casella di testo 1">
            <a:extLst>
              <a:ext uri="{FF2B5EF4-FFF2-40B4-BE49-F238E27FC236}">
                <a16:creationId xmlns:a16="http://schemas.microsoft.com/office/drawing/2014/main" xmlns="" id="{3B8FBF9A-FEFB-92EB-209B-DF44FBF2F4DE}"/>
              </a:ext>
            </a:extLst>
          </p:cNvPr>
          <p:cNvSpPr txBox="1"/>
          <p:nvPr/>
        </p:nvSpPr>
        <p:spPr>
          <a:xfrm>
            <a:off x="1234303" y="398857"/>
            <a:ext cx="5552440" cy="654685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softEdge rad="127000"/>
          </a:effectLst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Stop">
              <a:avLst/>
            </a:prstTxWarp>
            <a:spAutoFit/>
          </a:bodyPr>
          <a:lstStyle/>
          <a:p>
            <a:pPr algn="just"/>
            <a:r>
              <a:rPr lang="it-IT" sz="3600" b="1" u="sng" dirty="0">
                <a:ln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Crociera sul NILO e CAIRO</a:t>
            </a:r>
            <a:endParaRPr lang="it-IT" sz="1100" dirty="0">
              <a:ln>
                <a:solidFill>
                  <a:schemeClr val="tx1"/>
                </a:solidFill>
              </a:ln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Casella di testo 4">
            <a:extLst>
              <a:ext uri="{FF2B5EF4-FFF2-40B4-BE49-F238E27FC236}">
                <a16:creationId xmlns:a16="http://schemas.microsoft.com/office/drawing/2014/main" xmlns="" id="{03211CBC-51E6-BAF2-BED3-971BA5E43520}"/>
              </a:ext>
            </a:extLst>
          </p:cNvPr>
          <p:cNvSpPr txBox="1"/>
          <p:nvPr/>
        </p:nvSpPr>
        <p:spPr>
          <a:xfrm>
            <a:off x="89945" y="1063237"/>
            <a:ext cx="4446767" cy="4308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it-IT" sz="2200" b="1" u="sng" dirty="0">
                <a:ln>
                  <a:noFill/>
                </a:ln>
                <a:solidFill>
                  <a:srgbClr val="8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Bodoni MT" panose="02070603080606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04 notti in Crociera, 03 notti al Cairo </a:t>
            </a:r>
            <a:endParaRPr lang="it-IT" sz="1100" u="sng" dirty="0">
              <a:solidFill>
                <a:srgbClr val="800000"/>
              </a:solidFill>
              <a:effectLst/>
              <a:latin typeface="Bodoni MT" panose="0207060308060602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Immagine 26" descr="Immagine che contiene testo, edificio, luogo di culto, vecchio&#10;&#10;Descrizione generata automaticamente">
            <a:extLst>
              <a:ext uri="{FF2B5EF4-FFF2-40B4-BE49-F238E27FC236}">
                <a16:creationId xmlns:a16="http://schemas.microsoft.com/office/drawing/2014/main" xmlns="" id="{3B0C3A05-3943-57D2-3810-460744AD68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35" y="2993528"/>
            <a:ext cx="3866070" cy="251454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xmlns="" id="{B4DDAAF8-811E-ECA2-055B-0CB2370955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002" y="5701600"/>
            <a:ext cx="3734088" cy="2207736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9" name="Casella di testo 9">
            <a:extLst>
              <a:ext uri="{FF2B5EF4-FFF2-40B4-BE49-F238E27FC236}">
                <a16:creationId xmlns:a16="http://schemas.microsoft.com/office/drawing/2014/main" xmlns="" id="{FB78C65B-C910-1CB8-8970-75B8C71DE6C8}"/>
              </a:ext>
            </a:extLst>
          </p:cNvPr>
          <p:cNvSpPr txBox="1"/>
          <p:nvPr/>
        </p:nvSpPr>
        <p:spPr>
          <a:xfrm>
            <a:off x="4120812" y="2959691"/>
            <a:ext cx="1145314" cy="6155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1600" b="1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Volo</a:t>
            </a:r>
            <a:r>
              <a:rPr lang="it-IT" sz="1600" b="1">
                <a:solidFill>
                  <a:srgbClr val="FF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</a:t>
            </a:r>
          </a:p>
          <a:p>
            <a:pPr algn="ctr"/>
            <a:r>
              <a:rPr lang="it-IT" b="1" u="sng" dirty="0">
                <a:ln>
                  <a:noFill/>
                </a:ln>
                <a:solidFill>
                  <a:srgbClr val="FF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VERONA  </a:t>
            </a:r>
            <a:endParaRPr lang="it-IT" u="sng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" name="Immagine 29">
            <a:extLst>
              <a:ext uri="{FF2B5EF4-FFF2-40B4-BE49-F238E27FC236}">
                <a16:creationId xmlns:a16="http://schemas.microsoft.com/office/drawing/2014/main" xmlns="" id="{7868584D-F738-297B-43BA-E7F508349F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468" y="2978105"/>
            <a:ext cx="934262" cy="37686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xmlns="" id="{BFE4031A-7D91-10D6-F201-C5541CDB0B2E}"/>
              </a:ext>
            </a:extLst>
          </p:cNvPr>
          <p:cNvSpPr txBox="1"/>
          <p:nvPr/>
        </p:nvSpPr>
        <p:spPr>
          <a:xfrm>
            <a:off x="4194585" y="3684737"/>
            <a:ext cx="2486468" cy="1815882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spcAft>
                <a:spcPts val="1125"/>
              </a:spcAft>
            </a:pPr>
            <a:r>
              <a:rPr lang="it-IT" sz="1400" b="1" dirty="0">
                <a:solidFill>
                  <a:srgbClr val="000000"/>
                </a:solidFill>
                <a:effectLst/>
                <a:latin typeface="Cavolini" panose="0300050204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Questa crociera vi farà vivere un'esperienza unica e indimenticabile a bordo di una </a:t>
            </a:r>
            <a:r>
              <a:rPr lang="it-IT" sz="1400" b="1" u="sng" dirty="0">
                <a:solidFill>
                  <a:srgbClr val="0000FF"/>
                </a:solidFill>
                <a:latin typeface="Cavolini" panose="0300050204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t-IT" sz="1400" b="1" u="sng" dirty="0">
                <a:solidFill>
                  <a:srgbClr val="0000FF"/>
                </a:solidFill>
                <a:effectLst/>
                <a:latin typeface="Cavolini" panose="0300050204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OTONAVE a 5 stelle DELUXE</a:t>
            </a:r>
            <a:r>
              <a:rPr lang="it-IT" sz="1400" b="1" dirty="0">
                <a:solidFill>
                  <a:srgbClr val="0000FF"/>
                </a:solidFill>
                <a:effectLst/>
                <a:latin typeface="Cavolini" panose="0300050204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1" dirty="0">
                <a:solidFill>
                  <a:srgbClr val="000000"/>
                </a:solidFill>
                <a:effectLst/>
                <a:latin typeface="Cavolini" panose="0300050204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 navigare sul Nilo e scoprire le meraviglie dell'Egitto.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8F451207-9905-E16D-96C1-5D4429EB9864}"/>
              </a:ext>
            </a:extLst>
          </p:cNvPr>
          <p:cNvSpPr/>
          <p:nvPr/>
        </p:nvSpPr>
        <p:spPr>
          <a:xfrm>
            <a:off x="11671" y="6149664"/>
            <a:ext cx="2955488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u="sng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PENSIONE COMPLETA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9CF707ED-C008-C628-C63E-5DB6057E1F5E}"/>
              </a:ext>
            </a:extLst>
          </p:cNvPr>
          <p:cNvSpPr/>
          <p:nvPr/>
        </p:nvSpPr>
        <p:spPr>
          <a:xfrm>
            <a:off x="243895" y="5588424"/>
            <a:ext cx="24623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Prestigiosi HOTELS 5*</a:t>
            </a:r>
          </a:p>
          <a:p>
            <a:pPr algn="ctr"/>
            <a:r>
              <a:rPr lang="it-IT" sz="2000" b="1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 CAIRO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8D3D7FB7-8FEB-9966-4171-0A4525DB228E}"/>
              </a:ext>
            </a:extLst>
          </p:cNvPr>
          <p:cNvSpPr/>
          <p:nvPr/>
        </p:nvSpPr>
        <p:spPr>
          <a:xfrm>
            <a:off x="243895" y="6621203"/>
            <a:ext cx="2462342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QUOTA INDIVIDUALE</a:t>
            </a:r>
            <a:endParaRPr lang="it-IT" b="1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44D025F3-6FCC-36BF-559C-4AAF23F21D87}"/>
              </a:ext>
            </a:extLst>
          </p:cNvPr>
          <p:cNvSpPr/>
          <p:nvPr/>
        </p:nvSpPr>
        <p:spPr>
          <a:xfrm>
            <a:off x="254140" y="7076103"/>
            <a:ext cx="2470549" cy="769441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da </a:t>
            </a:r>
            <a:r>
              <a:rPr lang="it-IT" sz="32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€</a:t>
            </a:r>
            <a:r>
              <a:rPr lang="it-IT" sz="44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1</a:t>
            </a:r>
            <a:r>
              <a:rPr lang="it-IT" sz="44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badi" panose="020B0604020104020204" pitchFamily="34" charset="0"/>
              </a:rPr>
              <a:t>.900</a:t>
            </a:r>
            <a:endParaRPr lang="it-IT" sz="4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badi" panose="020B0604020104020204" pitchFamily="34" charset="0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xmlns="" id="{51F145D2-A4D2-2B7A-2D80-8A43D82C8D82}"/>
              </a:ext>
            </a:extLst>
          </p:cNvPr>
          <p:cNvSpPr txBox="1"/>
          <p:nvPr/>
        </p:nvSpPr>
        <p:spPr>
          <a:xfrm>
            <a:off x="173910" y="7937185"/>
            <a:ext cx="6742472" cy="369332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it-IT" sz="1800" b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Ingressi inclusi per tutte le visite guidate al CAIRO, LUXOR e ASSUAN</a:t>
            </a:r>
            <a:endParaRPr lang="it-IT" b="1" u="sng" dirty="0">
              <a:solidFill>
                <a:srgbClr val="0000FF"/>
              </a:solidFill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xmlns="" id="{96CC61B6-EC1B-33B7-AB76-97D09B5179EC}"/>
              </a:ext>
            </a:extLst>
          </p:cNvPr>
          <p:cNvSpPr txBox="1"/>
          <p:nvPr/>
        </p:nvSpPr>
        <p:spPr>
          <a:xfrm>
            <a:off x="2159138" y="8204701"/>
            <a:ext cx="3630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Guida </a:t>
            </a:r>
            <a:r>
              <a:rPr lang="it-IT" sz="2400" b="1" dirty="0"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it-IT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lingua italiana</a:t>
            </a:r>
            <a:endParaRPr lang="it-IT" sz="2400" b="1" dirty="0"/>
          </a:p>
        </p:txBody>
      </p:sp>
      <p:pic>
        <p:nvPicPr>
          <p:cNvPr id="13" name="Immagine 12" descr="Immagine che contiene testo, giallo&#10;&#10;Descrizione generata automaticamente">
            <a:extLst>
              <a:ext uri="{FF2B5EF4-FFF2-40B4-BE49-F238E27FC236}">
                <a16:creationId xmlns:a16="http://schemas.microsoft.com/office/drawing/2014/main" xmlns="" id="{4EE1A79C-6CD1-6943-3AA0-7B6277F0CF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 flipH="1">
            <a:off x="268186" y="8346286"/>
            <a:ext cx="982762" cy="1449575"/>
          </a:xfrm>
          <a:prstGeom prst="rect">
            <a:avLst/>
          </a:prstGeom>
        </p:spPr>
      </p:pic>
      <p:sp>
        <p:nvSpPr>
          <p:cNvPr id="45" name="Text Box 2">
            <a:extLst>
              <a:ext uri="{FF2B5EF4-FFF2-40B4-BE49-F238E27FC236}">
                <a16:creationId xmlns:a16="http://schemas.microsoft.com/office/drawing/2014/main" xmlns="" id="{C58FF20D-6732-1D7B-F174-8D9145FCC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3950" y="8723997"/>
            <a:ext cx="5081270" cy="10583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950" b="1" dirty="0"/>
              <a:t>LAGUNA TRAVEL AGENCY S.r.l. - Via Cappuccina, 46 a/b – 30172 Mestre (Venezia)</a:t>
            </a:r>
            <a:endParaRPr lang="it-IT" sz="950" dirty="0"/>
          </a:p>
          <a:p>
            <a:pPr algn="ctr"/>
            <a:r>
              <a:rPr lang="it-IT" sz="950" b="1" dirty="0"/>
              <a:t>Tel. 041 975700 – 041 957733 / E-mail: individuali@lagunatravel.eu - info@lagunatravel.eu / Sito web: www.lagunatravel.eu</a:t>
            </a:r>
            <a:endParaRPr lang="it-IT" sz="950" dirty="0"/>
          </a:p>
          <a:p>
            <a:pPr algn="ctr"/>
            <a:r>
              <a:rPr lang="it-IT" sz="950" b="1" dirty="0" err="1"/>
              <a:t>Europ</a:t>
            </a:r>
            <a:r>
              <a:rPr lang="it-IT" sz="950" b="1" dirty="0"/>
              <a:t> Assistance Italia S.p.a. - Polizza nr. 2541910 del 16/01/2025</a:t>
            </a:r>
            <a:endParaRPr lang="it-IT" sz="950" dirty="0"/>
          </a:p>
          <a:p>
            <a:pPr algn="ctr"/>
            <a:r>
              <a:rPr lang="it-IT" sz="950" b="1" dirty="0"/>
              <a:t>Comunicazione del 02/07/2025 (Art. 69 L.R. 33/2002 quinto comma)</a:t>
            </a:r>
            <a:endParaRPr lang="it-IT" sz="950" dirty="0"/>
          </a:p>
          <a:p>
            <a:pPr algn="ctr"/>
            <a:r>
              <a:rPr lang="it-IT" sz="950" b="1" dirty="0"/>
              <a:t>ASSOCIATO: CONSORZIO FIAVET - Fondo di Garanzia VITTORIA ASSICURAZIONI</a:t>
            </a:r>
            <a:endParaRPr lang="it-IT" sz="950" dirty="0"/>
          </a:p>
          <a:p>
            <a:pPr algn="ctr"/>
            <a:r>
              <a:rPr lang="it-IT" sz="950" b="1" dirty="0"/>
              <a:t>Polizza </a:t>
            </a:r>
            <a:r>
              <a:rPr lang="it-IT" sz="950" b="1" dirty="0" err="1"/>
              <a:t>num</a:t>
            </a:r>
            <a:r>
              <a:rPr lang="it-IT" sz="950" b="1" dirty="0"/>
              <a:t>. 631.36.931094 del 30/06/2025</a:t>
            </a:r>
            <a:endParaRPr lang="it-IT" sz="950" dirty="0"/>
          </a:p>
          <a:p>
            <a:pPr algn="ctr" eaLnBrk="0" fontAlgn="base" hangingPunct="0">
              <a:lnSpc>
                <a:spcPts val="1000"/>
              </a:lnSpc>
            </a:pPr>
            <a:endParaRPr lang="it-IT" sz="800" b="1" kern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lnSpc>
                <a:spcPts val="1000"/>
              </a:lnSpc>
            </a:pPr>
            <a:endParaRPr lang="it-IT" sz="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 eaLnBrk="0" fontAlgn="base" hangingPunct="0">
              <a:lnSpc>
                <a:spcPts val="1000"/>
              </a:lnSpc>
            </a:pPr>
            <a:endParaRPr 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xmlns="" id="{B5679EA6-296B-1C5E-E692-45A35BE92139}"/>
              </a:ext>
            </a:extLst>
          </p:cNvPr>
          <p:cNvSpPr/>
          <p:nvPr/>
        </p:nvSpPr>
        <p:spPr>
          <a:xfrm>
            <a:off x="4773999" y="1038800"/>
            <a:ext cx="1992942" cy="1077920"/>
          </a:xfrm>
          <a:prstGeom prst="ellipse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1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00B05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DA44910F-689E-BEB3-AD44-E057F38707D0}"/>
              </a:ext>
            </a:extLst>
          </p:cNvPr>
          <p:cNvSpPr/>
          <p:nvPr/>
        </p:nvSpPr>
        <p:spPr>
          <a:xfrm>
            <a:off x="89945" y="1851629"/>
            <a:ext cx="4749505" cy="400110"/>
          </a:xfrm>
          <a:prstGeom prst="rect">
            <a:avLst/>
          </a:prstGeom>
          <a:solidFill>
            <a:srgbClr val="FFFFCC"/>
          </a:solidFill>
          <a:effectLst>
            <a:softEdge rad="6350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u="sng" dirty="0" smtClean="0">
                <a:ln w="0"/>
                <a:solidFill>
                  <a:srgbClr val="00642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it-IT" sz="2000" b="1" u="sng" dirty="0">
                <a:ln w="0"/>
                <a:solidFill>
                  <a:srgbClr val="00642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DAL 31 OTTOBRE AL 07 NOVEMBRE 2026</a:t>
            </a:r>
            <a:endParaRPr lang="it-IT" sz="2000" b="1" u="sng" cap="none" spc="0" dirty="0">
              <a:ln w="0"/>
              <a:solidFill>
                <a:srgbClr val="00642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6E1FA646-1B40-A834-B47A-2AFB78DE49B1}"/>
              </a:ext>
            </a:extLst>
          </p:cNvPr>
          <p:cNvSpPr/>
          <p:nvPr/>
        </p:nvSpPr>
        <p:spPr>
          <a:xfrm>
            <a:off x="350317" y="2251739"/>
            <a:ext cx="5679760" cy="400110"/>
          </a:xfrm>
          <a:prstGeom prst="rect">
            <a:avLst/>
          </a:prstGeom>
          <a:solidFill>
            <a:srgbClr val="FFFFCC"/>
          </a:solidFill>
          <a:effectLst>
            <a:softEdge rad="6350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u="sng" dirty="0">
                <a:ln w="0">
                  <a:noFill/>
                </a:ln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CONFERMA IMMEDIATA E PREZZO BLOCCATO</a:t>
            </a:r>
            <a:endParaRPr lang="it-IT" sz="2000" b="1" u="sng" cap="none" spc="0" dirty="0">
              <a:ln w="0">
                <a:noFill/>
              </a:ln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E116525E-E2AB-A94F-6996-6EF33FDA3BCD}"/>
              </a:ext>
            </a:extLst>
          </p:cNvPr>
          <p:cNvSpPr/>
          <p:nvPr/>
        </p:nvSpPr>
        <p:spPr>
          <a:xfrm>
            <a:off x="327804" y="2517172"/>
            <a:ext cx="6340198" cy="400110"/>
          </a:xfrm>
          <a:prstGeom prst="rect">
            <a:avLst/>
          </a:prstGeom>
          <a:solidFill>
            <a:srgbClr val="FFFFCC"/>
          </a:solidFill>
          <a:effectLst>
            <a:softEdge rad="6350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u="sng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VOLI INTERCONTINENTALI E DOMESTICI GARANTITI</a:t>
            </a:r>
            <a:endParaRPr lang="it-IT" sz="2000" b="0" u="sng" cap="none" spc="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xmlns="" id="{CCE1E292-B29C-030E-1A81-631A71E31B9E}"/>
              </a:ext>
            </a:extLst>
          </p:cNvPr>
          <p:cNvSpPr/>
          <p:nvPr/>
        </p:nvSpPr>
        <p:spPr>
          <a:xfrm>
            <a:off x="1892744" y="17581"/>
            <a:ext cx="3036409" cy="400110"/>
          </a:xfrm>
          <a:prstGeom prst="rect">
            <a:avLst/>
          </a:prstGeom>
          <a:solidFill>
            <a:srgbClr val="FFFFCC"/>
          </a:solidFill>
          <a:effectLst>
            <a:softEdge rad="6350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i="1" u="sng" dirty="0">
                <a:ln w="0"/>
                <a:solidFill>
                  <a:srgbClr val="00642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Esclusiva Laguna Travel</a:t>
            </a:r>
            <a:endParaRPr lang="it-IT" sz="2000" b="0" i="1" u="sng" cap="none" spc="0" dirty="0">
              <a:ln w="0"/>
              <a:solidFill>
                <a:srgbClr val="00642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asella di testo 1">
            <a:extLst>
              <a:ext uri="{FF2B5EF4-FFF2-40B4-BE49-F238E27FC236}">
                <a16:creationId xmlns:a16="http://schemas.microsoft.com/office/drawing/2014/main" xmlns="" id="{30F3E85B-80EF-1949-DAF6-3FE1D806F770}"/>
              </a:ext>
            </a:extLst>
          </p:cNvPr>
          <p:cNvSpPr txBox="1"/>
          <p:nvPr/>
        </p:nvSpPr>
        <p:spPr>
          <a:xfrm rot="19603300">
            <a:off x="335997" y="3511708"/>
            <a:ext cx="2194560" cy="77343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buNone/>
            </a:pPr>
            <a:r>
              <a:rPr lang="it-IT" sz="2000" b="1" u="sng">
                <a:ln>
                  <a:noFill/>
                </a:ln>
                <a:solidFill>
                  <a:srgbClr val="FFFF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Ingresso al NUOVO </a:t>
            </a:r>
            <a:endParaRPr lang="it-IT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it-IT" sz="2000" b="1" u="sng">
                <a:ln>
                  <a:noFill/>
                </a:ln>
                <a:solidFill>
                  <a:srgbClr val="FFFF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 incluso</a:t>
            </a:r>
            <a:endParaRPr lang="it-IT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357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928</TotalTime>
  <Words>177</Words>
  <Application>Microsoft Office PowerPoint</Application>
  <PresentationFormat>A4 (21x29,7 cm)</PresentationFormat>
  <Paragraphs>25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Bruno Sartori</dc:creator>
  <cp:lastModifiedBy>utente</cp:lastModifiedBy>
  <cp:revision>31</cp:revision>
  <cp:lastPrinted>2025-12-01T14:54:35Z</cp:lastPrinted>
  <dcterms:created xsi:type="dcterms:W3CDTF">2022-05-06T15:40:54Z</dcterms:created>
  <dcterms:modified xsi:type="dcterms:W3CDTF">2026-04-27T14:38:46Z</dcterms:modified>
</cp:coreProperties>
</file>